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</p:sldIdLst>
  <p:sldSz cx="9144000" cy="6858000" type="screen4x3"/>
  <p:notesSz cx="7099300" cy="10234613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latinLnBrk="0">
              <a:defRPr lang="pt-BR" sz="1300"/>
            </a:lvl1pPr>
          </a:lstStyle>
          <a:p>
            <a:endParaRPr lang="pt-BR"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latinLnBrk="0">
              <a:defRPr lang="pt-BR" sz="1300"/>
            </a:lvl1pPr>
          </a:lstStyle>
          <a:p>
            <a:fld id="{F97678DB-3F8D-4CD0-BA77-3656CB4B8304}" type="datetimeFigureOut">
              <a:pPr/>
              <a:t>9/6/2006</a:t>
            </a:fld>
            <a:endParaRPr lang="pt-BR"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/>
              <a:t>Clique para 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latinLnBrk="0">
              <a:defRPr lang="pt-BR" sz="1300"/>
            </a:lvl1pPr>
          </a:lstStyle>
          <a:p>
            <a:endParaRPr lang="pt-B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latinLnBrk="0">
              <a:defRPr lang="pt-BR" sz="1300"/>
            </a:lvl1pPr>
          </a:lstStyle>
          <a:p>
            <a:fld id="{55A5A28D-BDB6-46FF-A1EF-D3D59E3A726F}" type="slidenum"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68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6305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Shape 1"/>
          <p:cNvSpPr>
            <a:spLocks noGrp="1"/>
          </p:cNvSpPr>
          <p:nvPr>
            <p:ph type="ctrTitle"/>
          </p:nvPr>
        </p:nvSpPr>
        <p:spPr>
          <a:xfrm>
            <a:off x="685800" y="1952625"/>
            <a:ext cx="7772400" cy="666750"/>
          </a:xfrm>
        </p:spPr>
        <p:txBody>
          <a:bodyPr/>
          <a:lstStyle>
            <a:lvl1pPr algn="ctr" latinLnBrk="0">
              <a:defRPr lang="pt-BR"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81000"/>
          </a:xfrm>
        </p:spPr>
        <p:txBody>
          <a:bodyPr/>
          <a:lstStyle>
            <a:lvl1pPr marL="0" indent="0" algn="ctr" latinLnBrk="0">
              <a:buNone/>
              <a:defRPr lang="pt-BR"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>
          <a:xfrm>
            <a:off x="1691680" y="6376243"/>
            <a:ext cx="5328592" cy="365125"/>
          </a:xfrm>
        </p:spPr>
        <p:txBody>
          <a:bodyPr/>
          <a:lstStyle>
            <a:lvl1pPr>
              <a:defRPr sz="1400"/>
            </a:lvl1pPr>
          </a:lstStyle>
          <a:p>
            <a:r>
              <a:rPr lang="pt-BR" smtClean="0"/>
              <a:t>Vanildo Luiz Zugno   www.freivanildo.wordpress.com</a:t>
            </a:r>
            <a:endParaRPr lang="pt-BR" dirty="0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>
          <a:xfrm>
            <a:off x="8676456" y="6392636"/>
            <a:ext cx="360040" cy="465364"/>
          </a:xfrm>
          <a:solidFill>
            <a:schemeClr val="bg2">
              <a:lumMod val="25000"/>
            </a:schemeClr>
          </a:solidFill>
        </p:spPr>
        <p:txBody>
          <a:bodyPr/>
          <a:lstStyle>
            <a:lvl1pPr>
              <a:defRPr sz="1100"/>
            </a:lvl1pPr>
          </a:lstStyle>
          <a:p>
            <a:fld id="{62D56ECA-4C16-4208-B374-27591EF545A3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e Seção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228600"/>
            <a:ext cx="9144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 latinLnBrk="0">
              <a:defRPr lang="pt-BR"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 latinLnBrk="0">
              <a:buNone/>
              <a:defRPr lang="pt-BR"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lang="pt-B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pt-B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pt-B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pt-BR" sz="2800"/>
            </a:lvl1pPr>
            <a:lvl2pPr>
              <a:defRPr lang="pt-BR" sz="2400"/>
            </a:lvl2pPr>
            <a:lvl3pPr>
              <a:defRPr lang="pt-BR" sz="2000"/>
            </a:lvl3pPr>
            <a:lvl4pPr>
              <a:defRPr lang="pt-BR" sz="1800"/>
            </a:lvl4pPr>
            <a:lvl5pPr>
              <a:defRPr lang="pt-BR" sz="1800"/>
            </a:lvl5pPr>
            <a:lvl6pPr>
              <a:defRPr lang="pt-BR" sz="1800"/>
            </a:lvl6pPr>
            <a:lvl7pPr>
              <a:defRPr lang="pt-BR" sz="1800"/>
            </a:lvl7pPr>
            <a:lvl8pPr>
              <a:defRPr lang="pt-BR" sz="1800"/>
            </a:lvl8pPr>
            <a:lvl9pPr>
              <a:defRPr lang="pt-BR"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pt-BR" sz="2800"/>
            </a:lvl1pPr>
            <a:lvl2pPr>
              <a:defRPr lang="pt-BR" sz="2400"/>
            </a:lvl2pPr>
            <a:lvl3pPr>
              <a:defRPr lang="pt-BR" sz="2000"/>
            </a:lvl3pPr>
            <a:lvl4pPr>
              <a:defRPr lang="pt-BR" sz="1800"/>
            </a:lvl4pPr>
            <a:lvl5pPr>
              <a:defRPr lang="pt-BR" sz="1800"/>
            </a:lvl5pPr>
            <a:lvl6pPr>
              <a:defRPr lang="pt-BR" sz="1800"/>
            </a:lvl6pPr>
            <a:lvl7pPr>
              <a:defRPr lang="pt-BR" sz="1800"/>
            </a:lvl7pPr>
            <a:lvl8pPr>
              <a:defRPr lang="pt-BR" sz="1800"/>
            </a:lvl8pPr>
            <a:lvl9pPr>
              <a:defRPr lang="pt-BR"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pt-BR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pt-BR" sz="2400" b="1"/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pt-BR" sz="2400"/>
            </a:lvl1pPr>
            <a:lvl2pPr>
              <a:defRPr lang="pt-BR" sz="2000"/>
            </a:lvl2pPr>
            <a:lvl3pPr>
              <a:defRPr lang="pt-BR" sz="1800"/>
            </a:lvl3pPr>
            <a:lvl4pPr>
              <a:defRPr lang="pt-BR" sz="1600"/>
            </a:lvl4pPr>
            <a:lvl5pPr>
              <a:defRPr lang="pt-BR" sz="1600"/>
            </a:lvl5pPr>
            <a:lvl6pPr>
              <a:defRPr lang="pt-BR" sz="1600"/>
            </a:lvl6pPr>
            <a:lvl7pPr>
              <a:defRPr lang="pt-BR" sz="1600"/>
            </a:lvl7pPr>
            <a:lvl8pPr>
              <a:defRPr lang="pt-BR" sz="1600"/>
            </a:lvl8pPr>
            <a:lvl9pPr>
              <a:defRPr lang="pt-BR"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Shap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pt-BR" sz="2400" b="1"/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Shap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pt-BR" sz="2400"/>
            </a:lvl1pPr>
            <a:lvl2pPr>
              <a:defRPr lang="pt-BR" sz="2000"/>
            </a:lvl2pPr>
            <a:lvl3pPr>
              <a:defRPr lang="pt-BR" sz="1800"/>
            </a:lvl3pPr>
            <a:lvl4pPr>
              <a:defRPr lang="pt-BR" sz="1600"/>
            </a:lvl4pPr>
            <a:lvl5pPr>
              <a:defRPr lang="pt-BR" sz="1600"/>
            </a:lvl5pPr>
            <a:lvl6pPr>
              <a:defRPr lang="pt-BR" sz="1600"/>
            </a:lvl6pPr>
            <a:lvl7pPr>
              <a:defRPr lang="pt-BR" sz="1600"/>
            </a:lvl7pPr>
            <a:lvl8pPr>
              <a:defRPr lang="pt-BR" sz="1600"/>
            </a:lvl8pPr>
            <a:lvl9pPr>
              <a:defRPr lang="pt-BR"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Shap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8" name="Shap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9" name="Shap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penas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latinLnBrk="0">
              <a:defRPr lang="pt-BR"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latinLnBrk="0">
              <a:defRPr lang="pt-BR" sz="3200"/>
            </a:lvl1pPr>
            <a:lvl2pPr>
              <a:defRPr lang="pt-BR" sz="2800"/>
            </a:lvl2pPr>
            <a:lvl3pPr>
              <a:defRPr lang="pt-BR" sz="2400"/>
            </a:lvl3pPr>
            <a:lvl4pPr>
              <a:defRPr lang="pt-BR" sz="2000"/>
            </a:lvl4pPr>
            <a:lvl5pPr>
              <a:defRPr lang="pt-BR" sz="2000"/>
            </a:lvl5pPr>
            <a:lvl6pPr>
              <a:defRPr lang="pt-BR" sz="2000"/>
            </a:lvl6pPr>
            <a:lvl7pPr>
              <a:defRPr lang="pt-BR" sz="2000"/>
            </a:lvl7pPr>
            <a:lvl8pPr>
              <a:defRPr lang="pt-BR" sz="2000"/>
            </a:lvl8pPr>
            <a:lvl9pPr>
              <a:defRPr lang="pt-BR"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pt-BR" sz="1400"/>
            </a:lvl1pPr>
            <a:lvl2pPr marL="457200" indent="0">
              <a:buNone/>
              <a:defRPr lang="pt-BR" sz="1200"/>
            </a:lvl2pPr>
            <a:lvl3pPr marL="914400" indent="0">
              <a:buNone/>
              <a:defRPr lang="pt-BR" sz="1000"/>
            </a:lvl3pPr>
            <a:lvl4pPr marL="1371600" indent="0">
              <a:buNone/>
              <a:defRPr lang="pt-BR" sz="900"/>
            </a:lvl4pPr>
            <a:lvl5pPr marL="1828800" indent="0">
              <a:buNone/>
              <a:defRPr lang="pt-BR" sz="900"/>
            </a:lvl5pPr>
            <a:lvl6pPr marL="2286000" indent="0">
              <a:buNone/>
              <a:defRPr lang="pt-BR" sz="900"/>
            </a:lvl6pPr>
            <a:lvl7pPr marL="2743200" indent="0">
              <a:buNone/>
              <a:defRPr lang="pt-BR" sz="900"/>
            </a:lvl7pPr>
            <a:lvl8pPr marL="3200400" indent="0">
              <a:buNone/>
              <a:defRPr lang="pt-BR" sz="900"/>
            </a:lvl8pPr>
            <a:lvl9pPr marL="3657600" indent="0">
              <a:buNone/>
              <a:defRPr lang="pt-BR"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pt-BR"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pt-BR" sz="3200"/>
            </a:lvl1pPr>
            <a:lvl2pPr marL="457200" indent="0">
              <a:buNone/>
              <a:defRPr lang="pt-BR" sz="2800"/>
            </a:lvl2pPr>
            <a:lvl3pPr marL="914400" indent="0">
              <a:buNone/>
              <a:defRPr lang="pt-BR" sz="2400"/>
            </a:lvl3pPr>
            <a:lvl4pPr marL="1371600" indent="0">
              <a:buNone/>
              <a:defRPr lang="pt-BR" sz="2000"/>
            </a:lvl4pPr>
            <a:lvl5pPr marL="1828800" indent="0">
              <a:buNone/>
              <a:defRPr lang="pt-BR" sz="2000"/>
            </a:lvl5pPr>
            <a:lvl6pPr marL="2286000" indent="0">
              <a:buNone/>
              <a:defRPr lang="pt-BR" sz="2000"/>
            </a:lvl6pPr>
            <a:lvl7pPr marL="2743200" indent="0">
              <a:buNone/>
              <a:defRPr lang="pt-BR" sz="2000"/>
            </a:lvl7pPr>
            <a:lvl8pPr marL="3200400" indent="0">
              <a:buNone/>
              <a:defRPr lang="pt-BR" sz="2000"/>
            </a:lvl8pPr>
            <a:lvl9pPr marL="3657600" indent="0">
              <a:buNone/>
              <a:defRPr lang="pt-BR"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pt-BR" sz="1400"/>
            </a:lvl1pPr>
            <a:lvl2pPr marL="457200" indent="0">
              <a:buNone/>
              <a:defRPr lang="pt-BR" sz="1200"/>
            </a:lvl2pPr>
            <a:lvl3pPr marL="914400" indent="0">
              <a:buNone/>
              <a:defRPr lang="pt-BR" sz="1000"/>
            </a:lvl3pPr>
            <a:lvl4pPr marL="1371600" indent="0">
              <a:buNone/>
              <a:defRPr lang="pt-BR" sz="900"/>
            </a:lvl4pPr>
            <a:lvl5pPr marL="1828800" indent="0">
              <a:buNone/>
              <a:defRPr lang="pt-BR" sz="900"/>
            </a:lvl5pPr>
            <a:lvl6pPr marL="2286000" indent="0">
              <a:buNone/>
              <a:defRPr lang="pt-BR" sz="900"/>
            </a:lvl6pPr>
            <a:lvl7pPr marL="2743200" indent="0">
              <a:buNone/>
              <a:defRPr lang="pt-BR" sz="900"/>
            </a:lvl7pPr>
            <a:lvl8pPr marL="3200400" indent="0">
              <a:buNone/>
              <a:defRPr lang="pt-BR" sz="900"/>
            </a:lvl8pPr>
            <a:lvl9pPr marL="3657600" indent="0">
              <a:buNone/>
              <a:defRPr lang="pt-BR"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9/6/2006</a:t>
            </a:r>
            <a:endParaRPr lang="pt-BR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pPr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pt-BR"/>
              <a:t>Clique para editar estilo de títulos Mestre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/>
              <a:t>Clique para 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latinLnBrk="0">
              <a:defRPr lang="pt-BR" sz="1200">
                <a:solidFill>
                  <a:schemeClr val="bg1"/>
                </a:solidFill>
              </a:defRPr>
            </a:lvl1pPr>
          </a:lstStyle>
          <a:p>
            <a:r>
              <a:rPr lang="pt-BR" smtClean="0">
                <a:solidFill>
                  <a:schemeClr val="bg1"/>
                </a:solidFill>
              </a:rPr>
              <a:t>9/6/2006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latinLnBrk="0">
              <a:defRPr lang="pt-BR" sz="1200">
                <a:solidFill>
                  <a:schemeClr val="bg1"/>
                </a:solidFill>
              </a:defRPr>
            </a:lvl1pPr>
          </a:lstStyle>
          <a:p>
            <a:r>
              <a:rPr lang="pt-BR" smtClean="0">
                <a:solidFill>
                  <a:schemeClr val="bg1"/>
                </a:solidFill>
              </a:rPr>
              <a:t>Vanildo Luiz Zugno   www.freivanildo.wordpress.com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latinLnBrk="0">
              <a:defRPr lang="pt-BR" sz="1200">
                <a:solidFill>
                  <a:schemeClr val="bg1"/>
                </a:solidFill>
              </a:defRPr>
            </a:lvl1pPr>
          </a:lstStyle>
          <a:p>
            <a:fld id="{62D56ECA-4C16-4208-B374-27591EF545A3}" type="slidenum">
              <a:rPr lang="pt-BR">
                <a:solidFill>
                  <a:schemeClr val="bg1"/>
                </a:solidFill>
              </a:rPr>
              <a:pPr/>
              <a:t>‹nº›</a:t>
            </a:fld>
            <a:endParaRPr lang="pt-BR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hf hdr="0" dt="0"/>
  <p:txStyles>
    <p:titleStyle>
      <a:lvl1pPr algn="l" rtl="0" eaLnBrk="1" latinLnBrk="0" hangingPunct="1">
        <a:spcBef>
          <a:spcPct val="0"/>
        </a:spcBef>
        <a:buNone/>
        <a:defRPr lang="pt-BR"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lang="pt-BR"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lang="pt-BR"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lang="pt-BR"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lang="pt-BR"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pt-BR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1206599"/>
          </a:xfrm>
        </p:spPr>
        <p:txBody>
          <a:bodyPr>
            <a:noAutofit/>
          </a:bodyPr>
          <a:lstStyle/>
          <a:p>
            <a:r>
              <a:rPr lang="pt-BR" sz="3200" dirty="0" smtClean="0">
                <a:solidFill>
                  <a:schemeClr val="tx1"/>
                </a:solidFill>
              </a:rPr>
              <a:t>Historia IV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2000" dirty="0" smtClean="0"/>
              <a:t>História da Igreja no Brasil, América Latina e Caribe</a:t>
            </a:r>
            <a:endParaRPr lang="pt-BR" sz="200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Vanildo</a:t>
            </a:r>
            <a:r>
              <a:rPr lang="pt-BR" dirty="0" smtClean="0"/>
              <a:t> Luiz </a:t>
            </a:r>
            <a:r>
              <a:rPr lang="pt-BR" dirty="0" err="1" smtClean="0"/>
              <a:t>Zugno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Historia </a:t>
            </a:r>
            <a:r>
              <a:rPr lang="pt-BR" dirty="0" err="1" smtClean="0"/>
              <a:t>iv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b="1" dirty="0"/>
              <a:t>DISCIPLINA: G357-4 História IV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ANO/PERÍODO: 2013-1</a:t>
            </a:r>
            <a:endParaRPr lang="pt-BR" dirty="0"/>
          </a:p>
          <a:p>
            <a:pPr marL="0" indent="0">
              <a:buNone/>
            </a:pPr>
            <a:r>
              <a:rPr lang="it-IT" b="1" dirty="0"/>
              <a:t>PROFESSOR: Vanildo Luiz Zugno </a:t>
            </a:r>
            <a:r>
              <a:rPr lang="it-IT" b="1" u="sng" dirty="0" smtClean="0"/>
              <a:t>zugno@estef.edu.br</a:t>
            </a:r>
          </a:p>
          <a:p>
            <a:pPr marL="0" indent="0">
              <a:buNone/>
            </a:pPr>
            <a:r>
              <a:rPr lang="it-IT" b="1" u="sng" dirty="0" smtClean="0"/>
              <a:t>www.freivanildo.wordpress.com</a:t>
            </a:r>
            <a:endParaRPr lang="pt-BR" dirty="0"/>
          </a:p>
          <a:p>
            <a:pPr marL="0" indent="0">
              <a:buNone/>
            </a:pPr>
            <a:r>
              <a:rPr lang="it-IT" b="1" dirty="0"/>
              <a:t>Carga Horária: </a:t>
            </a:r>
            <a:r>
              <a:rPr lang="it-IT" b="1" dirty="0" smtClean="0"/>
              <a:t>60h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84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EMENTA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Elementos </a:t>
            </a:r>
            <a:r>
              <a:rPr lang="pt-BR" dirty="0"/>
              <a:t>de contextualização histórica da Igreja no Brasil, na América Latina e no </a:t>
            </a:r>
            <a:r>
              <a:rPr lang="pt-BR" dirty="0" smtClean="0"/>
              <a:t>Caribe.</a:t>
            </a:r>
          </a:p>
          <a:p>
            <a:pPr marL="0" indent="0" algn="just">
              <a:buNone/>
            </a:pPr>
            <a:r>
              <a:rPr lang="pt-BR" dirty="0" smtClean="0"/>
              <a:t>Historia </a:t>
            </a:r>
            <a:r>
              <a:rPr lang="pt-BR" dirty="0"/>
              <a:t>da Igreja a partir da América Latina no contexto mundial destacando a periodização, temas, documentos, fatos marcantes, biografias, textos e contextos.</a:t>
            </a:r>
          </a:p>
          <a:p>
            <a:pPr marL="0" indent="0" algn="just">
              <a:buNone/>
            </a:pPr>
            <a:r>
              <a:rPr lang="pt-BR" dirty="0"/>
              <a:t> 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602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CONTEÚDOS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70000" lnSpcReduction="20000"/>
          </a:bodyPr>
          <a:lstStyle/>
          <a:p>
            <a:pPr marL="0" lvl="0" indent="0">
              <a:buNone/>
            </a:pPr>
            <a:r>
              <a:rPr lang="pt-BR" dirty="0" smtClean="0"/>
              <a:t>1 Questões introdutórias</a:t>
            </a:r>
          </a:p>
          <a:p>
            <a:pPr marL="457200" lvl="1" indent="0">
              <a:buNone/>
            </a:pPr>
            <a:r>
              <a:rPr lang="pt-BR" dirty="0" smtClean="0"/>
              <a:t>1.1 </a:t>
            </a:r>
            <a:r>
              <a:rPr lang="pt-BR" dirty="0"/>
              <a:t>A questão metodológica da História da Igreja</a:t>
            </a:r>
          </a:p>
          <a:p>
            <a:pPr marL="457200" lvl="1" indent="0">
              <a:buNone/>
            </a:pPr>
            <a:r>
              <a:rPr lang="pt-BR" dirty="0" smtClean="0"/>
              <a:t>1.2 </a:t>
            </a:r>
            <a:r>
              <a:rPr lang="pt-BR" dirty="0"/>
              <a:t>Periodização e regiões</a:t>
            </a:r>
          </a:p>
          <a:p>
            <a:pPr marL="457200" lvl="1" indent="0">
              <a:buNone/>
            </a:pPr>
            <a:r>
              <a:rPr lang="pt-BR" dirty="0" smtClean="0"/>
              <a:t>1.3 </a:t>
            </a:r>
            <a:r>
              <a:rPr lang="pt-BR" dirty="0"/>
              <a:t>O Brasil no contexto latino-americano, caribenho e mundial</a:t>
            </a:r>
          </a:p>
          <a:p>
            <a:pPr marL="457200" lvl="1" indent="0">
              <a:buNone/>
            </a:pPr>
            <a:r>
              <a:rPr lang="pt-BR" dirty="0" smtClean="0"/>
              <a:t>1.4 A </a:t>
            </a:r>
            <a:r>
              <a:rPr lang="pt-BR" dirty="0"/>
              <a:t>Igreja no contexto latino-americano e caribenho</a:t>
            </a:r>
          </a:p>
          <a:p>
            <a:pPr marL="457200" lvl="1" indent="0">
              <a:buNone/>
            </a:pPr>
            <a:r>
              <a:rPr lang="pt-BR" dirty="0"/>
              <a:t>1.4 História e História da </a:t>
            </a:r>
            <a:r>
              <a:rPr lang="pt-BR" dirty="0" smtClean="0"/>
              <a:t>Igreja</a:t>
            </a:r>
          </a:p>
          <a:p>
            <a:pPr marL="57150" indent="0">
              <a:buNone/>
            </a:pPr>
            <a:r>
              <a:rPr lang="pt-BR" sz="2900" dirty="0" smtClean="0"/>
              <a:t>2 A América Latina e o Caribe no contexto mundial</a:t>
            </a:r>
          </a:p>
          <a:p>
            <a:pPr marL="514350" lvl="1" indent="0">
              <a:buNone/>
            </a:pPr>
            <a:r>
              <a:rPr lang="pt-BR" sz="2200" dirty="0"/>
              <a:t>2</a:t>
            </a:r>
            <a:r>
              <a:rPr lang="pt-BR" sz="2200" dirty="0" smtClean="0"/>
              <a:t>.1 </a:t>
            </a:r>
            <a:r>
              <a:rPr lang="pt-BR" sz="2200" dirty="0"/>
              <a:t>Povos e religiões europeias</a:t>
            </a:r>
          </a:p>
          <a:p>
            <a:pPr marL="514350" lvl="1" indent="0">
              <a:buNone/>
            </a:pPr>
            <a:r>
              <a:rPr lang="pt-BR" sz="2200" dirty="0" smtClean="0"/>
              <a:t>2.2 Povos e religiões ameríndias</a:t>
            </a:r>
          </a:p>
          <a:p>
            <a:pPr marL="514350" lvl="1" indent="0">
              <a:buNone/>
            </a:pPr>
            <a:r>
              <a:rPr lang="pt-BR" sz="2200" dirty="0" smtClean="0"/>
              <a:t>2.3 Povos e religiões africanas</a:t>
            </a:r>
          </a:p>
          <a:p>
            <a:pPr marL="0" indent="0">
              <a:buNone/>
            </a:pPr>
            <a:r>
              <a:rPr lang="pt-BR" dirty="0" smtClean="0"/>
              <a:t>3 A Igreja na América Latina, Caribe e Brasil</a:t>
            </a:r>
          </a:p>
          <a:p>
            <a:pPr marL="457200" lvl="1" indent="0">
              <a:buNone/>
            </a:pPr>
            <a:r>
              <a:rPr lang="pt-BR" dirty="0" smtClean="0"/>
              <a:t>3.1 Primeira </a:t>
            </a:r>
            <a:r>
              <a:rPr lang="pt-BR" dirty="0"/>
              <a:t>Época: Cristandade colonial (até final do sec. XVIII)</a:t>
            </a:r>
          </a:p>
          <a:p>
            <a:pPr marL="457200" lvl="1" indent="0">
              <a:buNone/>
            </a:pPr>
            <a:r>
              <a:rPr lang="pt-BR" dirty="0"/>
              <a:t>3</a:t>
            </a:r>
            <a:r>
              <a:rPr lang="pt-BR" dirty="0" smtClean="0"/>
              <a:t>.2 Segunda </a:t>
            </a:r>
            <a:r>
              <a:rPr lang="pt-BR" dirty="0"/>
              <a:t>Época: A Igreja na dependência neocolonial (a partir de 1807)</a:t>
            </a:r>
          </a:p>
          <a:p>
            <a:pPr marL="457200" lvl="1" indent="0">
              <a:buNone/>
            </a:pPr>
            <a:r>
              <a:rPr lang="pt-BR" dirty="0"/>
              <a:t>3</a:t>
            </a:r>
            <a:r>
              <a:rPr lang="pt-BR" dirty="0" smtClean="0"/>
              <a:t>.3 Terceira </a:t>
            </a:r>
            <a:r>
              <a:rPr lang="pt-BR" dirty="0"/>
              <a:t>Época: crise do capitalismo periférico (desde 1959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4 Uma </a:t>
            </a:r>
            <a:r>
              <a:rPr lang="pt-BR" dirty="0"/>
              <a:t>outra história é possível</a:t>
            </a:r>
            <a:r>
              <a:rPr lang="pt-BR" dirty="0" smtClean="0"/>
              <a:t>?</a:t>
            </a:r>
            <a:r>
              <a:rPr lang="pt-BR" dirty="0"/>
              <a:t> 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29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PRINCÍPIOS </a:t>
            </a:r>
            <a:r>
              <a:rPr lang="pt-BR" b="1" dirty="0" smtClean="0"/>
              <a:t>PEDAGÓGICOS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t-BR" b="1" dirty="0" smtClean="0"/>
              <a:t>a) Relação </a:t>
            </a:r>
            <a:r>
              <a:rPr lang="pt-BR" b="1" dirty="0"/>
              <a:t>método-conteúdo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pPr marL="0" lvl="0" indent="0">
              <a:buNone/>
            </a:pPr>
            <a:r>
              <a:rPr lang="pt-BR" b="1" dirty="0" smtClean="0"/>
              <a:t>b) Relação </a:t>
            </a:r>
            <a:r>
              <a:rPr lang="pt-BR" b="1" dirty="0"/>
              <a:t>teoria-prática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pPr marL="0" lvl="0" indent="0">
              <a:buNone/>
            </a:pPr>
            <a:r>
              <a:rPr lang="pt-BR" b="1" dirty="0" smtClean="0"/>
              <a:t>c) Discipulado </a:t>
            </a:r>
            <a:r>
              <a:rPr lang="pt-BR" b="1" dirty="0"/>
              <a:t>mútuo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 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321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METODOLOGIA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/>
              <a:t>Aulas expositivas; estudo e discussão de textos; cine fóruns; mesas temáticas...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Cine fóruns</a:t>
            </a:r>
            <a:r>
              <a:rPr lang="pt-BR" dirty="0"/>
              <a:t>: Cristóvão Colombo (Os grandes descobridores); A Missão; Romero; Batismo de Sangue; De Medellín a Aparecida; Pe. Cícero; A guerra de Canudos, Contestado</a:t>
            </a:r>
            <a:r>
              <a:rPr lang="pt-BR" dirty="0" smtClean="0"/>
              <a:t>...</a:t>
            </a:r>
          </a:p>
          <a:p>
            <a:pPr algn="just">
              <a:buFont typeface="Wingdings" pitchFamily="2" charset="2"/>
              <a:buChar char="ü"/>
            </a:pPr>
            <a:r>
              <a:rPr lang="pt-BR" dirty="0" smtClean="0"/>
              <a:t>Dois estudantes preparam a temática, fazem a introdução (máximo 30 min) e dirigem a discussão </a:t>
            </a:r>
            <a:r>
              <a:rPr lang="pt-BR" dirty="0" err="1" smtClean="0"/>
              <a:t>pós-sessão</a:t>
            </a:r>
            <a:r>
              <a:rPr lang="pt-BR" dirty="0" smtClean="0"/>
              <a:t>.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Mesas </a:t>
            </a:r>
            <a:r>
              <a:rPr lang="pt-BR" dirty="0"/>
              <a:t>temáticas:</a:t>
            </a:r>
          </a:p>
          <a:p>
            <a:pPr lvl="0" algn="just">
              <a:buFont typeface="Wingdings" pitchFamily="2" charset="2"/>
              <a:buChar char="ü"/>
            </a:pPr>
            <a:r>
              <a:rPr lang="pt-BR" dirty="0" smtClean="0"/>
              <a:t>Dois ou três </a:t>
            </a:r>
            <a:r>
              <a:rPr lang="pt-BR" dirty="0"/>
              <a:t>estudantes escolhem um tema, fato, personagem..., pesquisam e realizam um debate que é assistido pelos colegas que participam com contribuições, esclarecimentos, questões...</a:t>
            </a:r>
          </a:p>
          <a:p>
            <a:pPr lvl="0" algn="just">
              <a:buFont typeface="Wingdings" pitchFamily="2" charset="2"/>
              <a:buChar char="ü"/>
            </a:pPr>
            <a:r>
              <a:rPr lang="pt-BR" dirty="0"/>
              <a:t>estudantes do quarto ano podem </a:t>
            </a:r>
            <a:r>
              <a:rPr lang="pt-BR" dirty="0" smtClean="0"/>
              <a:t>apresentar mesas temáticas </a:t>
            </a:r>
            <a:r>
              <a:rPr lang="pt-BR" dirty="0"/>
              <a:t>a partir do livro </a:t>
            </a:r>
            <a:r>
              <a:rPr lang="pt-BR" dirty="0" smtClean="0"/>
              <a:t>“As veias abertas da América Latina” de </a:t>
            </a:r>
            <a:r>
              <a:rPr lang="pt-BR" dirty="0"/>
              <a:t>Eduardo </a:t>
            </a:r>
            <a:r>
              <a:rPr lang="pt-BR" dirty="0" smtClean="0"/>
              <a:t>Galeano.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71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avaliação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pt-BR" dirty="0"/>
              <a:t>3º Ano:</a:t>
            </a:r>
          </a:p>
          <a:p>
            <a:pPr marL="0" indent="0">
              <a:buNone/>
            </a:pPr>
            <a:r>
              <a:rPr lang="pt-BR" dirty="0"/>
              <a:t>G1: Projeto de Pesquisa (entregar até 25 de março)</a:t>
            </a:r>
          </a:p>
          <a:p>
            <a:pPr marL="0" indent="0">
              <a:buNone/>
            </a:pPr>
            <a:r>
              <a:rPr lang="pt-BR" dirty="0"/>
              <a:t>G2: Trabalho final (entregar até </a:t>
            </a:r>
            <a:r>
              <a:rPr lang="pt-BR" dirty="0" smtClean="0"/>
              <a:t>17 </a:t>
            </a:r>
            <a:r>
              <a:rPr lang="pt-BR" dirty="0"/>
              <a:t>de junho)</a:t>
            </a:r>
          </a:p>
          <a:p>
            <a:pPr marL="0" indent="0">
              <a:buNone/>
            </a:pPr>
            <a:r>
              <a:rPr lang="pt-BR" dirty="0"/>
              <a:t> </a:t>
            </a:r>
          </a:p>
          <a:p>
            <a:pPr marL="0" indent="0">
              <a:buNone/>
            </a:pPr>
            <a:r>
              <a:rPr lang="pt-BR" dirty="0"/>
              <a:t>4º Ano:</a:t>
            </a:r>
          </a:p>
          <a:p>
            <a:pPr marL="0" indent="0">
              <a:buNone/>
            </a:pPr>
            <a:r>
              <a:rPr lang="pt-BR" dirty="0"/>
              <a:t>G1: Leitura e resumo: As veias abertas da América Latina (entregar até 03 de junho)</a:t>
            </a:r>
          </a:p>
          <a:p>
            <a:pPr marL="0" indent="0">
              <a:buNone/>
            </a:pPr>
            <a:r>
              <a:rPr lang="pt-BR" dirty="0"/>
              <a:t>G2: Prova (Avaliação escrita, individual e sem consulta (valor 7/10 para os que participarem de mesas temáticas e 10/10 para os que optarem por não participar</a:t>
            </a:r>
            <a:r>
              <a:rPr lang="pt-BR" dirty="0" smtClean="0"/>
              <a:t>).</a:t>
            </a:r>
            <a:r>
              <a:rPr lang="pt-BR" dirty="0"/>
              <a:t> 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78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bibliografia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pt-BR" b="1" dirty="0"/>
              <a:t>BIBLIOGRAFIA BÁSICA: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MATOS, Henrique Cristiano José. </a:t>
            </a:r>
            <a:r>
              <a:rPr lang="pt-BR" b="1" dirty="0"/>
              <a:t>Nossa História: 500 anos de presença da Igreja Católica No Brasil – Tomos I-III</a:t>
            </a:r>
            <a:r>
              <a:rPr lang="pt-BR" dirty="0"/>
              <a:t>. São Paulo, Paulinas, 2001.</a:t>
            </a:r>
          </a:p>
          <a:p>
            <a:pPr marL="0" indent="0">
              <a:buNone/>
            </a:pPr>
            <a:r>
              <a:rPr lang="pt-BR" dirty="0"/>
              <a:t>DREHER, Martin N. </a:t>
            </a:r>
            <a:r>
              <a:rPr lang="pt-BR" b="1" dirty="0"/>
              <a:t>A Igreja latino-americana no contexto mundial</a:t>
            </a:r>
            <a:r>
              <a:rPr lang="pt-BR" dirty="0"/>
              <a:t>. São Leopoldo: Sinodal, 1999. Coleção História da Igreja, v. 4.</a:t>
            </a:r>
          </a:p>
          <a:p>
            <a:pPr marL="0" indent="0">
              <a:buNone/>
            </a:pPr>
            <a:r>
              <a:rPr lang="pt-BR" dirty="0"/>
              <a:t>DUSSEL, Enrique. (</a:t>
            </a:r>
            <a:r>
              <a:rPr lang="pt-BR" dirty="0" err="1"/>
              <a:t>org</a:t>
            </a:r>
            <a:r>
              <a:rPr lang="pt-BR" dirty="0"/>
              <a:t>) </a:t>
            </a:r>
            <a:r>
              <a:rPr lang="pt-BR" b="1" dirty="0"/>
              <a:t>Historia </a:t>
            </a:r>
            <a:r>
              <a:rPr lang="pt-BR" b="1" dirty="0" err="1"/>
              <a:t>Liberationis</a:t>
            </a:r>
            <a:r>
              <a:rPr lang="pt-BR" dirty="0"/>
              <a:t>: 500 anos de história da Igreja na América Latina. São Paulo: Paulinas, 1992.</a:t>
            </a:r>
          </a:p>
          <a:p>
            <a:pPr marL="0" indent="0">
              <a:buNone/>
            </a:pPr>
            <a:r>
              <a:rPr lang="pt-BR" dirty="0"/>
              <a:t> </a:t>
            </a:r>
          </a:p>
          <a:p>
            <a:pPr marL="0" indent="0">
              <a:buNone/>
            </a:pPr>
            <a:r>
              <a:rPr lang="pt-BR" b="1" dirty="0"/>
              <a:t>BIBLIOGRAFIA COMPLEMENTAR: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LAMPE, Armando. </a:t>
            </a:r>
            <a:r>
              <a:rPr lang="pt-BR" b="1" dirty="0"/>
              <a:t>História do cristianismo no Caribe</a:t>
            </a:r>
            <a:r>
              <a:rPr lang="pt-BR" dirty="0"/>
              <a:t>. Petrópolis: Vozes; São Paulo: CEHILA, 1995.</a:t>
            </a:r>
          </a:p>
          <a:p>
            <a:pPr marL="0" indent="0">
              <a:buNone/>
            </a:pPr>
            <a:r>
              <a:rPr lang="es-ES" dirty="0"/>
              <a:t>PRIEN, Hans J. </a:t>
            </a:r>
            <a:r>
              <a:rPr lang="es-ES" b="1" dirty="0"/>
              <a:t>La Historia del Cristianismo en </a:t>
            </a:r>
            <a:r>
              <a:rPr lang="es-ES" b="1" dirty="0" err="1"/>
              <a:t>America</a:t>
            </a:r>
            <a:r>
              <a:rPr lang="es-ES" b="1" dirty="0"/>
              <a:t> Latina</a:t>
            </a:r>
            <a:r>
              <a:rPr lang="es-ES" dirty="0"/>
              <a:t>. </a:t>
            </a:r>
            <a:r>
              <a:rPr lang="pt-BR" dirty="0"/>
              <a:t>Salamanca: </a:t>
            </a:r>
            <a:r>
              <a:rPr lang="pt-BR" dirty="0" err="1"/>
              <a:t>Sígueme</a:t>
            </a:r>
            <a:r>
              <a:rPr lang="pt-BR" dirty="0"/>
              <a:t> / São Leopoldo: Sinodal, 1985.</a:t>
            </a:r>
          </a:p>
          <a:p>
            <a:pPr marL="0" indent="0">
              <a:buNone/>
            </a:pPr>
            <a:r>
              <a:rPr lang="pt-BR" dirty="0"/>
              <a:t>HOORNAERT. Eduardo. </a:t>
            </a:r>
            <a:r>
              <a:rPr lang="pt-BR" b="1" dirty="0"/>
              <a:t>História do Cristianismo na América Latina e no Caribe</a:t>
            </a:r>
            <a:r>
              <a:rPr lang="pt-BR" dirty="0"/>
              <a:t>. São Paulo: </a:t>
            </a:r>
            <a:r>
              <a:rPr lang="pt-BR" dirty="0" err="1"/>
              <a:t>Paulus</a:t>
            </a:r>
            <a:r>
              <a:rPr lang="pt-BR" dirty="0"/>
              <a:t>, 1994.</a:t>
            </a:r>
          </a:p>
          <a:p>
            <a:pPr marL="0" indent="0">
              <a:buNone/>
            </a:pPr>
            <a:r>
              <a:rPr lang="pt-BR" dirty="0"/>
              <a:t>HOORNAERT, Eduardo e outros. </a:t>
            </a:r>
            <a:r>
              <a:rPr lang="pt-BR" b="1" dirty="0"/>
              <a:t>História da Igreja no Brasil: ensaio de interpretação a partir do povo. Primeira época. </a:t>
            </a:r>
            <a:r>
              <a:rPr lang="pt-BR" dirty="0"/>
              <a:t> Petrópolis: Vozes, 1977.</a:t>
            </a:r>
          </a:p>
          <a:p>
            <a:pPr marL="0" indent="0">
              <a:buNone/>
            </a:pPr>
            <a:r>
              <a:rPr lang="pt-BR" dirty="0"/>
              <a:t>HAUCK, João F. (</a:t>
            </a:r>
            <a:r>
              <a:rPr lang="pt-BR" dirty="0" err="1"/>
              <a:t>org</a:t>
            </a:r>
            <a:r>
              <a:rPr lang="pt-BR" dirty="0"/>
              <a:t>).</a:t>
            </a:r>
            <a:r>
              <a:rPr lang="pt-BR" b="1" dirty="0"/>
              <a:t>História da Igreja no Brasil: ensaio de interpretação a partir do povo. Segunda época. </a:t>
            </a:r>
            <a:r>
              <a:rPr lang="pt-BR" dirty="0"/>
              <a:t> Petrópolis: Vozes, 1985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Próxima aula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 smtClean="0"/>
              <a:t>Estudantes do terceiro ano:</a:t>
            </a:r>
            <a:r>
              <a:rPr lang="pt-BR" dirty="0" smtClean="0"/>
              <a:t> ler, resumir e partilhar texto de Enrique </a:t>
            </a:r>
            <a:r>
              <a:rPr lang="pt-BR" dirty="0" err="1" smtClean="0"/>
              <a:t>Dussel</a:t>
            </a:r>
            <a:r>
              <a:rPr lang="pt-BR" dirty="0" smtClean="0"/>
              <a:t> sobre a metodologia e periodização da História da Igreja na </a:t>
            </a:r>
            <a:r>
              <a:rPr lang="pt-BR" dirty="0"/>
              <a:t>AL disponível em </a:t>
            </a:r>
            <a:r>
              <a:rPr lang="pt-BR" dirty="0">
                <a:solidFill>
                  <a:srgbClr val="FF0000"/>
                </a:solidFill>
              </a:rPr>
              <a:t>https://freivanildo.wordpress.com/2013/02/19/historia-da-igreja-o-desafio-do-metodo-e-da-periodizacao</a:t>
            </a:r>
            <a:r>
              <a:rPr lang="pt-BR" dirty="0" smtClean="0">
                <a:solidFill>
                  <a:srgbClr val="FF0000"/>
                </a:solidFill>
              </a:rPr>
              <a:t>/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Estudantes do quarto ano:</a:t>
            </a:r>
            <a:r>
              <a:rPr lang="pt-BR" dirty="0" smtClean="0"/>
              <a:t> </a:t>
            </a:r>
            <a:r>
              <a:rPr lang="pt-BR" dirty="0"/>
              <a:t>ler, resumir e partilhar texto de </a:t>
            </a:r>
            <a:r>
              <a:rPr lang="pt-BR" dirty="0" smtClean="0"/>
              <a:t>José Oscar Beozzo </a:t>
            </a:r>
            <a:r>
              <a:rPr lang="pt-BR" dirty="0"/>
              <a:t>sobre a metodologia e periodização da História da Igreja na AL disponível em </a:t>
            </a:r>
            <a:r>
              <a:rPr lang="pt-BR" dirty="0">
                <a:solidFill>
                  <a:srgbClr val="FF0000"/>
                </a:solidFill>
              </a:rPr>
              <a:t>https://freivanildo.wordpress.com/2013/02/19/historia-da-igreja-o-desafio-do-metodo-e-da-periodizacao</a:t>
            </a:r>
            <a:r>
              <a:rPr lang="pt-BR" dirty="0" smtClean="0">
                <a:solidFill>
                  <a:srgbClr val="FF0000"/>
                </a:solidFill>
              </a:rPr>
              <a:t>/</a:t>
            </a:r>
          </a:p>
          <a:p>
            <a:pPr marL="0" indent="0">
              <a:buNone/>
            </a:pPr>
            <a:r>
              <a:rPr lang="pt-BR" dirty="0" smtClean="0"/>
              <a:t>??? Textos da REB 1973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Vanildo Luiz Zugno   www.freivanildo.wordpress.com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8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CountryRpt">
  <a:themeElements>
    <a:clrScheme name="Técnic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5B805BF-E5FB-4A56-9B47-FD4509823C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EdCountryRpt</Template>
  <TotalTime>0</TotalTime>
  <Words>555</Words>
  <Application>Microsoft Office PowerPoint</Application>
  <PresentationFormat>Apresentação na tela (4:3)</PresentationFormat>
  <Paragraphs>86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EdCountryRpt</vt:lpstr>
      <vt:lpstr>Historia IV História da Igreja no Brasil, América Latina e Caribe</vt:lpstr>
      <vt:lpstr>Historia iv</vt:lpstr>
      <vt:lpstr>EMENTA</vt:lpstr>
      <vt:lpstr>CONTEÚDOS</vt:lpstr>
      <vt:lpstr>PRINCÍPIOS PEDAGÓGICOS</vt:lpstr>
      <vt:lpstr>METODOLOGIA</vt:lpstr>
      <vt:lpstr>avaliação</vt:lpstr>
      <vt:lpstr>bibliografia</vt:lpstr>
      <vt:lpstr>Próxima aula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2013-02-19T18:15:07Z</dcterms:created>
  <dcterms:modified xsi:type="dcterms:W3CDTF">2013-02-25T17:31:11Z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TC101659609990</vt:lpwstr>
  </property>
</Properties>
</file>